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25"/>
  </p:notesMasterIdLst>
  <p:sldIdLst>
    <p:sldId id="257" r:id="rId4"/>
    <p:sldId id="258" r:id="rId5"/>
    <p:sldId id="262" r:id="rId6"/>
    <p:sldId id="259" r:id="rId7"/>
    <p:sldId id="279" r:id="rId8"/>
    <p:sldId id="276" r:id="rId9"/>
    <p:sldId id="263" r:id="rId10"/>
    <p:sldId id="264" r:id="rId11"/>
    <p:sldId id="283" r:id="rId12"/>
    <p:sldId id="277" r:id="rId13"/>
    <p:sldId id="265" r:id="rId14"/>
    <p:sldId id="282" r:id="rId15"/>
    <p:sldId id="278" r:id="rId16"/>
    <p:sldId id="272" r:id="rId17"/>
    <p:sldId id="281" r:id="rId18"/>
    <p:sldId id="266" r:id="rId19"/>
    <p:sldId id="284" r:id="rId20"/>
    <p:sldId id="275" r:id="rId21"/>
    <p:sldId id="270" r:id="rId22"/>
    <p:sldId id="280" r:id="rId23"/>
    <p:sldId id="260" r:id="rId24"/>
  </p:sldIdLst>
  <p:sldSz cx="12192000" cy="6858000"/>
  <p:notesSz cx="6797675" cy="9926638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 Emoji" panose="020B0502040204020203" pitchFamily="34" charset="0"/>
      <p:regular r:id="rId30"/>
    </p:embeddedFont>
    <p:embeddedFont>
      <p:font typeface="Titillium Web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3028" autoAdjust="0"/>
  </p:normalViewPr>
  <p:slideViewPr>
    <p:cSldViewPr snapToGrid="0" showGuides="1">
      <p:cViewPr varScale="1">
        <p:scale>
          <a:sx n="103" d="100"/>
          <a:sy n="103" d="100"/>
        </p:scale>
        <p:origin x="114" y="2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24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558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28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52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44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66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476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009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599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0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56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099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66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explain the specific properties of a web-style 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41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URI,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, SOAP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01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68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mehr nur eine URI, sondern Kommunikation zu spezifischen Endpunkten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50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98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79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354997" y="41980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1911928" y="419805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fielding/pubs/dissertation/fielding_dissertation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rummy.com/writing/speaking/2008-QCon/act3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39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 </a:t>
            </a:r>
            <a:r>
              <a:rPr lang="de-DE" dirty="0" err="1">
                <a:solidFill>
                  <a:schemeClr val="bg1"/>
                </a:solidFill>
              </a:rPr>
              <a:t>level</a:t>
            </a:r>
            <a:r>
              <a:rPr lang="de-DE" dirty="0">
                <a:solidFill>
                  <a:schemeClr val="bg1"/>
                </a:solidFill>
              </a:rPr>
              <a:t> 3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Web APIs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mit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185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56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feste Anzahl möglicher Methoden</a:t>
            </a:r>
          </a:p>
          <a:p>
            <a:r>
              <a:rPr lang="de-DE" dirty="0"/>
              <a:t>SOAP 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☢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HTTP</a:t>
            </a:r>
          </a:p>
          <a:p>
            <a:pPr lvl="1"/>
            <a:r>
              <a:rPr lang="de-DE" dirty="0"/>
              <a:t>GET</a:t>
            </a:r>
          </a:p>
          <a:p>
            <a:pPr lvl="1"/>
            <a:r>
              <a:rPr lang="de-DE" dirty="0"/>
              <a:t>HEAD</a:t>
            </a:r>
          </a:p>
          <a:p>
            <a:pPr lvl="1"/>
            <a:r>
              <a:rPr lang="de-DE" dirty="0"/>
              <a:t>POST</a:t>
            </a:r>
          </a:p>
          <a:p>
            <a:pPr lvl="1"/>
            <a:r>
              <a:rPr lang="de-DE" dirty="0"/>
              <a:t>PUT</a:t>
            </a:r>
          </a:p>
          <a:p>
            <a:pPr lvl="1"/>
            <a:r>
              <a:rPr lang="de-DE" dirty="0"/>
              <a:t>DELETE</a:t>
            </a:r>
          </a:p>
          <a:p>
            <a:pPr lvl="1"/>
            <a:r>
              <a:rPr lang="de-DE" sz="1100" dirty="0"/>
              <a:t>OPTIONS</a:t>
            </a:r>
          </a:p>
          <a:p>
            <a:pPr lvl="1"/>
            <a:r>
              <a:rPr lang="de-DE" sz="1100" dirty="0"/>
              <a:t>TRACE</a:t>
            </a:r>
          </a:p>
          <a:p>
            <a:pPr lvl="1"/>
            <a:r>
              <a:rPr lang="de-DE" sz="1100" dirty="0"/>
              <a:t>CONNECT</a:t>
            </a:r>
          </a:p>
          <a:p>
            <a:r>
              <a:rPr lang="de-DE" dirty="0"/>
              <a:t>Nicht verwirren lassen von CRUD</a:t>
            </a:r>
          </a:p>
          <a:p>
            <a:pPr lvl="1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Standard </a:t>
            </a:r>
            <a:r>
              <a:rPr lang="de-DE" dirty="0" err="1"/>
              <a:t>methoden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81" y="3168938"/>
            <a:ext cx="3754582" cy="28159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28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185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77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3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43460"/>
            <a:ext cx="6034152" cy="76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67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443155" y="816200"/>
            <a:ext cx="5305690" cy="49565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311734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HTML</a:t>
            </a:r>
          </a:p>
          <a:p>
            <a:r>
              <a:rPr lang="de-DE" dirty="0"/>
              <a:t>JPG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Non-Hypermedia Formate</a:t>
            </a:r>
          </a:p>
          <a:p>
            <a:r>
              <a:rPr lang="de-DE" dirty="0"/>
              <a:t>Hypermedia-Formate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Repräsentations</a:t>
            </a:r>
            <a:r>
              <a:rPr lang="de-DE" dirty="0"/>
              <a:t> Formate</a:t>
            </a:r>
          </a:p>
        </p:txBody>
      </p:sp>
    </p:spTree>
    <p:extLst>
      <p:ext uri="{BB962C8B-B14F-4D97-AF65-F5344CB8AC3E}">
        <p14:creationId xmlns:p14="http://schemas.microsoft.com/office/powerpoint/2010/main" val="40425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Erfolgsgeheimnis des Webs</a:t>
            </a:r>
          </a:p>
          <a:p>
            <a:r>
              <a:rPr lang="de-DE" dirty="0"/>
              <a:t>Verlinkung zwischen Ressourcen</a:t>
            </a:r>
          </a:p>
          <a:p>
            <a:r>
              <a:rPr lang="de-DE" dirty="0"/>
              <a:t>Hypermedia Formate</a:t>
            </a:r>
          </a:p>
          <a:p>
            <a:pPr lvl="1"/>
            <a:r>
              <a:rPr lang="de-DE" dirty="0"/>
              <a:t>HTML</a:t>
            </a:r>
          </a:p>
          <a:p>
            <a:pPr lvl="1"/>
            <a:r>
              <a:rPr lang="de-DE" dirty="0"/>
              <a:t>HAL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hYPERMEDIA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90" y="1520825"/>
            <a:ext cx="7211491" cy="342524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40" y="3078038"/>
            <a:ext cx="5274031" cy="35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3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43460"/>
            <a:ext cx="6034152" cy="76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65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pic>
        <p:nvPicPr>
          <p:cNvPr id="2050" name="Picture 2" descr="https://martinfowler.com/articles/images/richardsonMaturityModel/overview.pn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3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Repository, Source File, </a:t>
            </a:r>
            <a:r>
              <a:rPr lang="de-DE" dirty="0" err="1"/>
              <a:t>Author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 Beispiel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92782"/>
              </p:ext>
            </p:extLst>
          </p:nvPr>
        </p:nvGraphicFramePr>
        <p:xfrm>
          <a:off x="2032000" y="2764620"/>
          <a:ext cx="8128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29560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5597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Ressource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Methode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22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6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r>
                        <a:rPr lang="de-DE" dirty="0" err="1"/>
                        <a:t>repositories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4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0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61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52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50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Eher Erfahrungsbericht</a:t>
            </a:r>
          </a:p>
          <a:p>
            <a:r>
              <a:rPr lang="de-DE" dirty="0"/>
              <a:t>Bzw. was hat mir gefehlt und worüber habe ich nix gelesen</a:t>
            </a:r>
          </a:p>
          <a:p>
            <a:endParaRPr lang="de-DE" dirty="0"/>
          </a:p>
          <a:p>
            <a:r>
              <a:rPr lang="de-DE" dirty="0"/>
              <a:t>Bisher Webseiten</a:t>
            </a:r>
          </a:p>
          <a:p>
            <a:r>
              <a:rPr lang="de-DE" dirty="0"/>
              <a:t>Jetzt SPAs</a:t>
            </a:r>
          </a:p>
          <a:p>
            <a:r>
              <a:rPr lang="de-DE" dirty="0"/>
              <a:t>SPAs werden gefüttert von Webservices</a:t>
            </a:r>
          </a:p>
          <a:p>
            <a:r>
              <a:rPr lang="de-DE" dirty="0"/>
              <a:t>SOAP und SOA</a:t>
            </a:r>
          </a:p>
          <a:p>
            <a:r>
              <a:rPr lang="de-DE" dirty="0"/>
              <a:t>REST und ROA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Vereinheitlichung </a:t>
            </a:r>
            <a:r>
              <a:rPr lang="de-DE" dirty="0" err="1"/>
              <a:t>WebAPI</a:t>
            </a:r>
            <a:r>
              <a:rPr lang="de-DE" dirty="0"/>
              <a:t> und MVC in ASP.NET Core</a:t>
            </a:r>
          </a:p>
          <a:p>
            <a:r>
              <a:rPr lang="de-DE" dirty="0"/>
              <a:t>Modularität von ASP.NET Core</a:t>
            </a:r>
          </a:p>
          <a:p>
            <a:r>
              <a:rPr lang="de-DE" dirty="0"/>
              <a:t>Integriertes Attribute Routing</a:t>
            </a:r>
          </a:p>
          <a:p>
            <a:pPr lvl="1"/>
            <a:r>
              <a:rPr lang="de-DE" dirty="0"/>
              <a:t>Resources</a:t>
            </a:r>
          </a:p>
          <a:p>
            <a:pPr lvl="1"/>
            <a:r>
              <a:rPr lang="de-DE" dirty="0"/>
              <a:t>Standardmethoden</a:t>
            </a:r>
          </a:p>
          <a:p>
            <a:r>
              <a:rPr lang="de-DE" dirty="0"/>
              <a:t>HAL mit </a:t>
            </a:r>
            <a:r>
              <a:rPr lang="de-DE" dirty="0" err="1"/>
              <a:t>Halcyon.Mvc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State vs. Ressource State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37" y="2041296"/>
            <a:ext cx="5008675" cy="16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Dig</a:t>
            </a:r>
            <a:r>
              <a:rPr lang="de-DE" dirty="0"/>
              <a:t> </a:t>
            </a:r>
            <a:r>
              <a:rPr lang="de-DE" dirty="0" err="1"/>
              <a:t>deeper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32" name="Picture 8" descr="Bildergebnis für rest und htt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013" y="1036539"/>
            <a:ext cx="4166476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restful web a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70" y="1036539"/>
            <a:ext cx="3940807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restful cli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08" y="1036539"/>
            <a:ext cx="3939990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1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Architekturstil des Webs</a:t>
            </a:r>
          </a:p>
          <a:p>
            <a:pPr lvl="1"/>
            <a:r>
              <a:rPr lang="de-DE" dirty="0" err="1"/>
              <a:t>RESTful</a:t>
            </a:r>
            <a:r>
              <a:rPr lang="de-DE" dirty="0"/>
              <a:t> HTTP</a:t>
            </a:r>
          </a:p>
          <a:p>
            <a:r>
              <a:rPr lang="de-DE" dirty="0"/>
              <a:t>Roy Fielding </a:t>
            </a:r>
          </a:p>
          <a:p>
            <a:pPr lvl="1"/>
            <a:r>
              <a:rPr lang="de-DE" dirty="0">
                <a:hlinkClick r:id="rId3"/>
              </a:rPr>
              <a:t>https://www.ics.uci.edu/~fielding/pubs/dissertation/fielding_dissertation.pdf</a:t>
            </a:r>
            <a:endParaRPr lang="de-DE" dirty="0"/>
          </a:p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  <a:p>
            <a:pPr lvl="1"/>
            <a:r>
              <a:rPr lang="de-DE" dirty="0">
                <a:hlinkClick r:id="rId4"/>
              </a:rPr>
              <a:t>https://www.crummy.com/writing/speaking/2008-QCon/act3.html</a:t>
            </a:r>
            <a:endParaRPr lang="de-DE" dirty="0"/>
          </a:p>
          <a:p>
            <a:r>
              <a:rPr lang="de-DE" dirty="0"/>
              <a:t>Grundprinzipien</a:t>
            </a:r>
          </a:p>
          <a:p>
            <a:pPr lvl="1"/>
            <a:r>
              <a:rPr lang="de-DE" dirty="0"/>
              <a:t>Ressourcen mit eindeutigen Identifikationen</a:t>
            </a:r>
          </a:p>
          <a:p>
            <a:pPr lvl="1"/>
            <a:r>
              <a:rPr lang="de-DE" dirty="0"/>
              <a:t>Standardmethoden</a:t>
            </a:r>
          </a:p>
          <a:p>
            <a:pPr lvl="1"/>
            <a:r>
              <a:rPr lang="de-DE" dirty="0"/>
              <a:t>Repräsentationen</a:t>
            </a:r>
          </a:p>
          <a:p>
            <a:pPr lvl="1"/>
            <a:r>
              <a:rPr lang="de-DE" dirty="0"/>
              <a:t>Verknüpfung mit Hypermedia</a:t>
            </a:r>
          </a:p>
          <a:p>
            <a:r>
              <a:rPr lang="de-DE" dirty="0"/>
              <a:t>Summe an selbst auferlegten Einschränkungen für Client Server Interaktion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5303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515938" y="1543460"/>
            <a:ext cx="6034152" cy="4441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49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3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43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2671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56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Eindeutige Identifikationen von Endpunkten (API)</a:t>
            </a:r>
          </a:p>
          <a:p>
            <a:r>
              <a:rPr lang="de-DE" dirty="0"/>
              <a:t>URI</a:t>
            </a:r>
          </a:p>
          <a:p>
            <a:pPr lvl="1"/>
            <a:r>
              <a:rPr lang="de-DE" dirty="0">
                <a:hlinkClick r:id="rId3"/>
              </a:rPr>
              <a:t>https://tools.ietf.org/html/rfc3986</a:t>
            </a:r>
            <a:endParaRPr lang="de-DE" dirty="0"/>
          </a:p>
          <a:p>
            <a:r>
              <a:rPr lang="de-DE" dirty="0"/>
              <a:t>Client </a:t>
            </a:r>
            <a:r>
              <a:rPr lang="de-DE" dirty="0">
                <a:sym typeface="Wingdings" panose="05000000000000000000" pitchFamily="2" charset="2"/>
              </a:rPr>
              <a:t></a:t>
            </a:r>
            <a:r>
              <a:rPr lang="de-DE" dirty="0"/>
              <a:t> Server tauschen Repräsentationen aus</a:t>
            </a:r>
          </a:p>
          <a:p>
            <a:pPr lvl="1"/>
            <a:r>
              <a:rPr lang="de-DE" b="1" dirty="0" err="1"/>
              <a:t>Re</a:t>
            </a:r>
            <a:r>
              <a:rPr lang="de-DE" dirty="0" err="1"/>
              <a:t>presentational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tate </a:t>
            </a:r>
            <a:r>
              <a:rPr lang="de-DE" b="1" dirty="0"/>
              <a:t>T</a:t>
            </a:r>
            <a:r>
              <a:rPr lang="de-DE" dirty="0"/>
              <a:t>ransfer</a:t>
            </a:r>
          </a:p>
          <a:p>
            <a:r>
              <a:rPr lang="de-DE" dirty="0"/>
              <a:t>Repräsentationen wiederspiegeln </a:t>
            </a:r>
            <a:r>
              <a:rPr lang="de-DE" u="sng" dirty="0"/>
              <a:t>nicht</a:t>
            </a:r>
            <a:r>
              <a:rPr lang="de-DE" dirty="0"/>
              <a:t> DB-Struktur!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Ressourcen</a:t>
            </a:r>
          </a:p>
        </p:txBody>
      </p:sp>
    </p:spTree>
    <p:extLst>
      <p:ext uri="{BB962C8B-B14F-4D97-AF65-F5344CB8AC3E}">
        <p14:creationId xmlns:p14="http://schemas.microsoft.com/office/powerpoint/2010/main" val="40695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HTML</a:t>
            </a:r>
          </a:p>
          <a:p>
            <a:r>
              <a:rPr lang="de-DE" dirty="0"/>
              <a:t>JPG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…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Repräsentations</a:t>
            </a:r>
            <a:r>
              <a:rPr lang="de-DE" dirty="0"/>
              <a:t> Formate</a:t>
            </a:r>
          </a:p>
        </p:txBody>
      </p:sp>
    </p:spTree>
    <p:extLst>
      <p:ext uri="{BB962C8B-B14F-4D97-AF65-F5344CB8AC3E}">
        <p14:creationId xmlns:p14="http://schemas.microsoft.com/office/powerpoint/2010/main" val="58339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2671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6275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446</Words>
  <Application>Microsoft Office PowerPoint</Application>
  <PresentationFormat>Breitbild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Calibri</vt:lpstr>
      <vt:lpstr>Wingdings</vt:lpstr>
      <vt:lpstr>Segoe UI Emoji</vt:lpstr>
      <vt:lpstr>Titillium Web</vt:lpstr>
      <vt:lpstr>Arial</vt:lpstr>
      <vt:lpstr>Titel- und Kontaktfolien</vt:lpstr>
      <vt:lpstr>Inhaltsfolien</vt:lpstr>
      <vt:lpstr>Zwischenfolien</vt:lpstr>
      <vt:lpstr>REST level 3 Web APIs mit ASP.NET Core</vt:lpstr>
      <vt:lpstr>PowerPoint-Präsentation</vt:lpstr>
      <vt:lpstr>REST</vt:lpstr>
      <vt:lpstr>Richardson Maturity Model</vt:lpstr>
      <vt:lpstr>Richardson Maturity Model</vt:lpstr>
      <vt:lpstr>Richardson Maturity Model</vt:lpstr>
      <vt:lpstr>Ressourcen</vt:lpstr>
      <vt:lpstr>Repräsentations Formate</vt:lpstr>
      <vt:lpstr>Richardson Maturity Model</vt:lpstr>
      <vt:lpstr>Richardson Maturity Model</vt:lpstr>
      <vt:lpstr>Standard methoden</vt:lpstr>
      <vt:lpstr>Richardson Maturity Model</vt:lpstr>
      <vt:lpstr>Richardson Maturity Model</vt:lpstr>
      <vt:lpstr>Hypermedia</vt:lpstr>
      <vt:lpstr>Repräsentations Formate</vt:lpstr>
      <vt:lpstr>hYPERMEDIA</vt:lpstr>
      <vt:lpstr>Richardson Maturity Model</vt:lpstr>
      <vt:lpstr>Richardson Maturity Model</vt:lpstr>
      <vt:lpstr>Demo Beispiel</vt:lpstr>
      <vt:lpstr>PowerPoint-Präsentation</vt:lpstr>
      <vt:lpstr>Dig deeper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121</cp:revision>
  <cp:lastPrinted>2017-06-21T14:13:23Z</cp:lastPrinted>
  <dcterms:created xsi:type="dcterms:W3CDTF">2017-04-18T06:58:56Z</dcterms:created>
  <dcterms:modified xsi:type="dcterms:W3CDTF">2017-06-21T14:14:45Z</dcterms:modified>
</cp:coreProperties>
</file>